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96"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265" autoAdjust="0"/>
    <p:restoredTop sz="94660"/>
  </p:normalViewPr>
  <p:slideViewPr>
    <p:cSldViewPr snapToGrid="0">
      <p:cViewPr varScale="1">
        <p:scale>
          <a:sx n="74" d="100"/>
          <a:sy n="74" d="100"/>
        </p:scale>
        <p:origin x="60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F336C5F8-166F-4CBD-8E8F-E9BFA7BD441E}" type="datetimeFigureOut">
              <a:rPr lang="en-US" smtClean="0"/>
              <a:t>3/3/2016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273D54-1DA1-4787-A81E-E4E7F8758970}" type="slidenum">
              <a:rPr lang="en-US" smtClean="0"/>
              <a:t>‹#›</a:t>
            </a:fld>
            <a:endParaRPr lang="en-US"/>
          </a:p>
        </p:txBody>
      </p:sp>
    </p:spTree>
    <p:extLst>
      <p:ext uri="{BB962C8B-B14F-4D97-AF65-F5344CB8AC3E}">
        <p14:creationId xmlns:p14="http://schemas.microsoft.com/office/powerpoint/2010/main" val="114155437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336C5F8-166F-4CBD-8E8F-E9BFA7BD441E}" type="datetimeFigureOut">
              <a:rPr lang="en-US" smtClean="0"/>
              <a:t>3/3/2016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273D54-1DA1-4787-A81E-E4E7F8758970}" type="slidenum">
              <a:rPr lang="en-US" smtClean="0"/>
              <a:t>‹#›</a:t>
            </a:fld>
            <a:endParaRPr lang="en-US"/>
          </a:p>
        </p:txBody>
      </p:sp>
    </p:spTree>
    <p:extLst>
      <p:ext uri="{BB962C8B-B14F-4D97-AF65-F5344CB8AC3E}">
        <p14:creationId xmlns:p14="http://schemas.microsoft.com/office/powerpoint/2010/main" val="89165304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336C5F8-166F-4CBD-8E8F-E9BFA7BD441E}" type="datetimeFigureOut">
              <a:rPr lang="en-US" smtClean="0"/>
              <a:t>3/3/2016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273D54-1DA1-4787-A81E-E4E7F8758970}" type="slidenum">
              <a:rPr lang="en-US" smtClean="0"/>
              <a:t>‹#›</a:t>
            </a:fld>
            <a:endParaRPr lang="en-US"/>
          </a:p>
        </p:txBody>
      </p:sp>
    </p:spTree>
    <p:extLst>
      <p:ext uri="{BB962C8B-B14F-4D97-AF65-F5344CB8AC3E}">
        <p14:creationId xmlns:p14="http://schemas.microsoft.com/office/powerpoint/2010/main" val="29670161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smtClean="0"/>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336C5F8-166F-4CBD-8E8F-E9BFA7BD441E}" type="datetimeFigureOut">
              <a:rPr lang="en-US" smtClean="0"/>
              <a:t>3/3/2016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273D54-1DA1-4787-A81E-E4E7F8758970}" type="slidenum">
              <a:rPr lang="en-US" smtClean="0"/>
              <a:t>‹#›</a:t>
            </a:fld>
            <a:endParaRPr lang="en-US"/>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9308848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336C5F8-166F-4CBD-8E8F-E9BFA7BD441E}" type="datetimeFigureOut">
              <a:rPr lang="en-US" smtClean="0"/>
              <a:t>3/3/2016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273D54-1DA1-4787-A81E-E4E7F8758970}" type="slidenum">
              <a:rPr lang="en-US" smtClean="0"/>
              <a:t>‹#›</a:t>
            </a:fld>
            <a:endParaRPr lang="en-US"/>
          </a:p>
        </p:txBody>
      </p:sp>
    </p:spTree>
    <p:extLst>
      <p:ext uri="{BB962C8B-B14F-4D97-AF65-F5344CB8AC3E}">
        <p14:creationId xmlns:p14="http://schemas.microsoft.com/office/powerpoint/2010/main" val="176430413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336C5F8-166F-4CBD-8E8F-E9BFA7BD441E}" type="datetimeFigureOut">
              <a:rPr lang="en-US" smtClean="0"/>
              <a:t>3/3/2016</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273D54-1DA1-4787-A81E-E4E7F8758970}" type="slidenum">
              <a:rPr lang="en-US" smtClean="0"/>
              <a:t>‹#›</a:t>
            </a:fld>
            <a:endParaRPr lang="en-US"/>
          </a:p>
        </p:txBody>
      </p:sp>
    </p:spTree>
    <p:extLst>
      <p:ext uri="{BB962C8B-B14F-4D97-AF65-F5344CB8AC3E}">
        <p14:creationId xmlns:p14="http://schemas.microsoft.com/office/powerpoint/2010/main" val="42005241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336C5F8-166F-4CBD-8E8F-E9BFA7BD441E}" type="datetimeFigureOut">
              <a:rPr lang="en-US" smtClean="0"/>
              <a:t>3/3/2016</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273D54-1DA1-4787-A81E-E4E7F8758970}" type="slidenum">
              <a:rPr lang="en-US" smtClean="0"/>
              <a:t>‹#›</a:t>
            </a:fld>
            <a:endParaRPr lang="en-US"/>
          </a:p>
        </p:txBody>
      </p:sp>
    </p:spTree>
    <p:extLst>
      <p:ext uri="{BB962C8B-B14F-4D97-AF65-F5344CB8AC3E}">
        <p14:creationId xmlns:p14="http://schemas.microsoft.com/office/powerpoint/2010/main" val="250678501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336C5F8-166F-4CBD-8E8F-E9BFA7BD441E}" type="datetimeFigureOut">
              <a:rPr lang="en-US" smtClean="0"/>
              <a:t>3/3/2016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273D54-1DA1-4787-A81E-E4E7F8758970}" type="slidenum">
              <a:rPr lang="en-US" smtClean="0"/>
              <a:t>‹#›</a:t>
            </a:fld>
            <a:endParaRPr lang="en-US"/>
          </a:p>
        </p:txBody>
      </p:sp>
    </p:spTree>
    <p:extLst>
      <p:ext uri="{BB962C8B-B14F-4D97-AF65-F5344CB8AC3E}">
        <p14:creationId xmlns:p14="http://schemas.microsoft.com/office/powerpoint/2010/main" val="17807111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336C5F8-166F-4CBD-8E8F-E9BFA7BD441E}" type="datetimeFigureOut">
              <a:rPr lang="en-US" smtClean="0"/>
              <a:t>3/3/2016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273D54-1DA1-4787-A81E-E4E7F8758970}" type="slidenum">
              <a:rPr lang="en-US" smtClean="0"/>
              <a:t>‹#›</a:t>
            </a:fld>
            <a:endParaRPr lang="en-US"/>
          </a:p>
        </p:txBody>
      </p:sp>
    </p:spTree>
    <p:extLst>
      <p:ext uri="{BB962C8B-B14F-4D97-AF65-F5344CB8AC3E}">
        <p14:creationId xmlns:p14="http://schemas.microsoft.com/office/powerpoint/2010/main" val="10496852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336C5F8-166F-4CBD-8E8F-E9BFA7BD441E}" type="datetimeFigureOut">
              <a:rPr lang="en-US" smtClean="0"/>
              <a:t>3/3/2016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273D54-1DA1-4787-A81E-E4E7F8758970}" type="slidenum">
              <a:rPr lang="en-US" smtClean="0"/>
              <a:t>‹#›</a:t>
            </a:fld>
            <a:endParaRPr lang="en-US"/>
          </a:p>
        </p:txBody>
      </p:sp>
    </p:spTree>
    <p:extLst>
      <p:ext uri="{BB962C8B-B14F-4D97-AF65-F5344CB8AC3E}">
        <p14:creationId xmlns:p14="http://schemas.microsoft.com/office/powerpoint/2010/main" val="97455627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336C5F8-166F-4CBD-8E8F-E9BFA7BD441E}" type="datetimeFigureOut">
              <a:rPr lang="en-US" smtClean="0"/>
              <a:t>3/3/2016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273D54-1DA1-4787-A81E-E4E7F8758970}" type="slidenum">
              <a:rPr lang="en-US" smtClean="0"/>
              <a:t>‹#›</a:t>
            </a:fld>
            <a:endParaRPr lang="en-US"/>
          </a:p>
        </p:txBody>
      </p:sp>
    </p:spTree>
    <p:extLst>
      <p:ext uri="{BB962C8B-B14F-4D97-AF65-F5344CB8AC3E}">
        <p14:creationId xmlns:p14="http://schemas.microsoft.com/office/powerpoint/2010/main" val="13787578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336C5F8-166F-4CBD-8E8F-E9BFA7BD441E}" type="datetimeFigureOut">
              <a:rPr lang="en-US" smtClean="0"/>
              <a:t>3/3/2016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273D54-1DA1-4787-A81E-E4E7F8758970}" type="slidenum">
              <a:rPr lang="en-US" smtClean="0"/>
              <a:t>‹#›</a:t>
            </a:fld>
            <a:endParaRPr lang="en-US"/>
          </a:p>
        </p:txBody>
      </p:sp>
    </p:spTree>
    <p:extLst>
      <p:ext uri="{BB962C8B-B14F-4D97-AF65-F5344CB8AC3E}">
        <p14:creationId xmlns:p14="http://schemas.microsoft.com/office/powerpoint/2010/main" val="25055833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336C5F8-166F-4CBD-8E8F-E9BFA7BD441E}" type="datetimeFigureOut">
              <a:rPr lang="en-US" smtClean="0"/>
              <a:t>3/3/2016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0273D54-1DA1-4787-A81E-E4E7F8758970}" type="slidenum">
              <a:rPr lang="en-US" smtClean="0"/>
              <a:t>‹#›</a:t>
            </a:fld>
            <a:endParaRPr lang="en-US"/>
          </a:p>
        </p:txBody>
      </p:sp>
    </p:spTree>
    <p:extLst>
      <p:ext uri="{BB962C8B-B14F-4D97-AF65-F5344CB8AC3E}">
        <p14:creationId xmlns:p14="http://schemas.microsoft.com/office/powerpoint/2010/main" val="27258295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F336C5F8-166F-4CBD-8E8F-E9BFA7BD441E}" type="datetimeFigureOut">
              <a:rPr lang="en-US" smtClean="0"/>
              <a:t>3/3/2016</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40273D54-1DA1-4787-A81E-E4E7F8758970}" type="slidenum">
              <a:rPr lang="en-US" smtClean="0"/>
              <a:t>‹#›</a:t>
            </a:fld>
            <a:endParaRPr lang="en-US"/>
          </a:p>
        </p:txBody>
      </p:sp>
    </p:spTree>
    <p:extLst>
      <p:ext uri="{BB962C8B-B14F-4D97-AF65-F5344CB8AC3E}">
        <p14:creationId xmlns:p14="http://schemas.microsoft.com/office/powerpoint/2010/main" val="40752346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F336C5F8-166F-4CBD-8E8F-E9BFA7BD441E}" type="datetimeFigureOut">
              <a:rPr lang="en-US" smtClean="0"/>
              <a:t>3/3/2016</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40273D54-1DA1-4787-A81E-E4E7F8758970}" type="slidenum">
              <a:rPr lang="en-US" smtClean="0"/>
              <a:t>‹#›</a:t>
            </a:fld>
            <a:endParaRPr lang="en-US"/>
          </a:p>
        </p:txBody>
      </p:sp>
    </p:spTree>
    <p:extLst>
      <p:ext uri="{BB962C8B-B14F-4D97-AF65-F5344CB8AC3E}">
        <p14:creationId xmlns:p14="http://schemas.microsoft.com/office/powerpoint/2010/main" val="14510255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7" name="Date Placeholder 4"/>
          <p:cNvSpPr>
            <a:spLocks noGrp="1"/>
          </p:cNvSpPr>
          <p:nvPr>
            <p:ph type="dt" sz="half" idx="10"/>
          </p:nvPr>
        </p:nvSpPr>
        <p:spPr/>
        <p:txBody>
          <a:bodyPr/>
          <a:lstStyle/>
          <a:p>
            <a:fld id="{F336C5F8-166F-4CBD-8E8F-E9BFA7BD441E}" type="datetimeFigureOut">
              <a:rPr lang="en-US" smtClean="0"/>
              <a:t>3/3/2016</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40273D54-1DA1-4787-A81E-E4E7F8758970}" type="slidenum">
              <a:rPr lang="en-US" smtClean="0"/>
              <a:t>‹#›</a:t>
            </a:fld>
            <a:endParaRPr lang="en-US"/>
          </a:p>
        </p:txBody>
      </p:sp>
    </p:spTree>
    <p:extLst>
      <p:ext uri="{BB962C8B-B14F-4D97-AF65-F5344CB8AC3E}">
        <p14:creationId xmlns:p14="http://schemas.microsoft.com/office/powerpoint/2010/main" val="384570007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336C5F8-166F-4CBD-8E8F-E9BFA7BD441E}" type="datetimeFigureOut">
              <a:rPr lang="en-US" smtClean="0"/>
              <a:t>3/3/2016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273D54-1DA1-4787-A81E-E4E7F8758970}" type="slidenum">
              <a:rPr lang="en-US" smtClean="0"/>
              <a:t>‹#›</a:t>
            </a:fld>
            <a:endParaRPr lang="en-US"/>
          </a:p>
        </p:txBody>
      </p:sp>
    </p:spTree>
    <p:extLst>
      <p:ext uri="{BB962C8B-B14F-4D97-AF65-F5344CB8AC3E}">
        <p14:creationId xmlns:p14="http://schemas.microsoft.com/office/powerpoint/2010/main" val="76081945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F336C5F8-166F-4CBD-8E8F-E9BFA7BD441E}" type="datetimeFigureOut">
              <a:rPr lang="en-US" smtClean="0"/>
              <a:t>3/3/2016</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40273D54-1DA1-4787-A81E-E4E7F8758970}" type="slidenum">
              <a:rPr lang="en-US" smtClean="0"/>
              <a:t>‹#›</a:t>
            </a:fld>
            <a:endParaRPr lang="en-US"/>
          </a:p>
        </p:txBody>
      </p:sp>
    </p:spTree>
    <p:extLst>
      <p:ext uri="{BB962C8B-B14F-4D97-AF65-F5344CB8AC3E}">
        <p14:creationId xmlns:p14="http://schemas.microsoft.com/office/powerpoint/2010/main" val="62225985"/>
      </p:ext>
    </p:extLst>
  </p:cSld>
  <p:clrMap bg1="dk1" tx1="lt1" bg2="dk2" tx2="lt2" accent1="accent1" accent2="accent2" accent3="accent3" accent4="accent4" accent5="accent5" accent6="accent6" hlink="hlink" folHlink="folHlink"/>
  <p:sldLayoutIdLst>
    <p:sldLayoutId id="2147484097" r:id="rId1"/>
    <p:sldLayoutId id="2147484098" r:id="rId2"/>
    <p:sldLayoutId id="2147484099" r:id="rId3"/>
    <p:sldLayoutId id="2147484100" r:id="rId4"/>
    <p:sldLayoutId id="2147484101" r:id="rId5"/>
    <p:sldLayoutId id="2147484102" r:id="rId6"/>
    <p:sldLayoutId id="2147484103" r:id="rId7"/>
    <p:sldLayoutId id="2147484104" r:id="rId8"/>
    <p:sldLayoutId id="2147484105" r:id="rId9"/>
    <p:sldLayoutId id="2147484106" r:id="rId10"/>
    <p:sldLayoutId id="2147484107" r:id="rId11"/>
    <p:sldLayoutId id="2147484108" r:id="rId12"/>
    <p:sldLayoutId id="2147484109" r:id="rId13"/>
    <p:sldLayoutId id="2147484110" r:id="rId14"/>
    <p:sldLayoutId id="2147484111" r:id="rId15"/>
    <p:sldLayoutId id="2147484112" r:id="rId16"/>
    <p:sldLayoutId id="2147484113" r:id="rId17"/>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41322" y="1112952"/>
            <a:ext cx="8825658" cy="3214350"/>
          </a:xfrm>
        </p:spPr>
        <p:txBody>
          <a:bodyPr>
            <a:normAutofit fontScale="90000"/>
          </a:bodyPr>
          <a:lstStyle/>
          <a:p>
            <a:pPr algn="ctr"/>
            <a:r>
              <a:rPr lang="en-US" sz="5400" b="1" dirty="0" smtClean="0">
                <a:effectLst>
                  <a:outerShdw blurRad="38100" dist="38100" dir="2700000" algn="tl">
                    <a:srgbClr val="000000">
                      <a:alpha val="43137"/>
                    </a:srgbClr>
                  </a:outerShdw>
                </a:effectLst>
                <a:latin typeface="Algerian" panose="04020705040A02060702" pitchFamily="82" charset="0"/>
              </a:rPr>
              <a:t>A </a:t>
            </a:r>
            <a:br>
              <a:rPr lang="en-US" sz="5400" b="1" dirty="0" smtClean="0">
                <a:effectLst>
                  <a:outerShdw blurRad="38100" dist="38100" dir="2700000" algn="tl">
                    <a:srgbClr val="000000">
                      <a:alpha val="43137"/>
                    </a:srgbClr>
                  </a:outerShdw>
                </a:effectLst>
                <a:latin typeface="Algerian" panose="04020705040A02060702" pitchFamily="82" charset="0"/>
              </a:rPr>
            </a:br>
            <a:r>
              <a:rPr lang="en-US" sz="5400" b="1" dirty="0" smtClean="0">
                <a:effectLst>
                  <a:outerShdw blurRad="38100" dist="38100" dir="2700000" algn="tl">
                    <a:srgbClr val="000000">
                      <a:alpha val="43137"/>
                    </a:srgbClr>
                  </a:outerShdw>
                </a:effectLst>
                <a:latin typeface="Algerian" panose="04020705040A02060702" pitchFamily="82" charset="0"/>
              </a:rPr>
              <a:t>presentation </a:t>
            </a:r>
            <a:br>
              <a:rPr lang="en-US" sz="5400" b="1" dirty="0" smtClean="0">
                <a:effectLst>
                  <a:outerShdw blurRad="38100" dist="38100" dir="2700000" algn="tl">
                    <a:srgbClr val="000000">
                      <a:alpha val="43137"/>
                    </a:srgbClr>
                  </a:outerShdw>
                </a:effectLst>
                <a:latin typeface="Algerian" panose="04020705040A02060702" pitchFamily="82" charset="0"/>
              </a:rPr>
            </a:br>
            <a:r>
              <a:rPr lang="en-US" sz="5400" b="1" dirty="0" smtClean="0">
                <a:effectLst>
                  <a:outerShdw blurRad="38100" dist="38100" dir="2700000" algn="tl">
                    <a:srgbClr val="000000">
                      <a:alpha val="43137"/>
                    </a:srgbClr>
                  </a:outerShdw>
                </a:effectLst>
                <a:latin typeface="Algerian" panose="04020705040A02060702" pitchFamily="82" charset="0"/>
              </a:rPr>
              <a:t>on </a:t>
            </a:r>
            <a:br>
              <a:rPr lang="en-US" sz="5400" b="1" dirty="0" smtClean="0">
                <a:effectLst>
                  <a:outerShdw blurRad="38100" dist="38100" dir="2700000" algn="tl">
                    <a:srgbClr val="000000">
                      <a:alpha val="43137"/>
                    </a:srgbClr>
                  </a:outerShdw>
                </a:effectLst>
                <a:latin typeface="Algerian" panose="04020705040A02060702" pitchFamily="82" charset="0"/>
              </a:rPr>
            </a:br>
            <a:r>
              <a:rPr lang="en-US" sz="5400" b="1" dirty="0" smtClean="0">
                <a:effectLst>
                  <a:outerShdw blurRad="38100" dist="38100" dir="2700000" algn="tl">
                    <a:srgbClr val="000000">
                      <a:alpha val="43137"/>
                    </a:srgbClr>
                  </a:outerShdw>
                </a:effectLst>
                <a:latin typeface="Algerian" panose="04020705040A02060702" pitchFamily="82" charset="0"/>
              </a:rPr>
              <a:t>Multi Banking System</a:t>
            </a:r>
            <a:endParaRPr lang="en-US" sz="5400" b="1" dirty="0">
              <a:effectLst>
                <a:outerShdw blurRad="38100" dist="38100" dir="2700000" algn="tl">
                  <a:srgbClr val="000000">
                    <a:alpha val="43137"/>
                  </a:srgbClr>
                </a:outerShdw>
              </a:effectLst>
              <a:latin typeface="Algerian" panose="04020705040A02060702" pitchFamily="82" charset="0"/>
            </a:endParaRPr>
          </a:p>
        </p:txBody>
      </p:sp>
    </p:spTree>
    <p:extLst>
      <p:ext uri="{BB962C8B-B14F-4D97-AF65-F5344CB8AC3E}">
        <p14:creationId xmlns:p14="http://schemas.microsoft.com/office/powerpoint/2010/main" val="231548007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54654" y="1171977"/>
            <a:ext cx="6363237" cy="4644850"/>
          </a:xfrm>
          <a:prstGeom prst="rect">
            <a:avLst/>
          </a:prstGeom>
        </p:spPr>
      </p:pic>
      <p:sp>
        <p:nvSpPr>
          <p:cNvPr id="3" name="TextBox 2"/>
          <p:cNvSpPr txBox="1"/>
          <p:nvPr/>
        </p:nvSpPr>
        <p:spPr>
          <a:xfrm>
            <a:off x="1622737" y="1171977"/>
            <a:ext cx="759854" cy="523220"/>
          </a:xfrm>
          <a:prstGeom prst="rect">
            <a:avLst/>
          </a:prstGeom>
          <a:noFill/>
        </p:spPr>
        <p:txBody>
          <a:bodyPr wrap="square" rtlCol="0">
            <a:spAutoFit/>
          </a:bodyPr>
          <a:lstStyle/>
          <a:p>
            <a:r>
              <a:rPr lang="en-US" sz="2800" b="1" dirty="0" smtClean="0"/>
              <a:t>(2)</a:t>
            </a:r>
            <a:endParaRPr lang="en-US" sz="2800" b="1" dirty="0"/>
          </a:p>
        </p:txBody>
      </p:sp>
    </p:spTree>
    <p:extLst>
      <p:ext uri="{BB962C8B-B14F-4D97-AF65-F5344CB8AC3E}">
        <p14:creationId xmlns:p14="http://schemas.microsoft.com/office/powerpoint/2010/main" val="40261562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42319" y="1330406"/>
            <a:ext cx="6546860" cy="4632512"/>
          </a:xfrm>
          <a:prstGeom prst="rect">
            <a:avLst/>
          </a:prstGeom>
        </p:spPr>
      </p:pic>
      <p:sp>
        <p:nvSpPr>
          <p:cNvPr id="3" name="TextBox 2"/>
          <p:cNvSpPr txBox="1"/>
          <p:nvPr/>
        </p:nvSpPr>
        <p:spPr>
          <a:xfrm>
            <a:off x="1584101" y="1330406"/>
            <a:ext cx="746974" cy="523220"/>
          </a:xfrm>
          <a:prstGeom prst="rect">
            <a:avLst/>
          </a:prstGeom>
          <a:noFill/>
        </p:spPr>
        <p:txBody>
          <a:bodyPr wrap="square" rtlCol="0">
            <a:spAutoFit/>
          </a:bodyPr>
          <a:lstStyle/>
          <a:p>
            <a:r>
              <a:rPr lang="en-US" sz="2800" b="1" dirty="0" smtClean="0"/>
              <a:t>(3)</a:t>
            </a:r>
            <a:endParaRPr lang="en-US" sz="2800" b="1" dirty="0"/>
          </a:p>
        </p:txBody>
      </p:sp>
    </p:spTree>
    <p:extLst>
      <p:ext uri="{BB962C8B-B14F-4D97-AF65-F5344CB8AC3E}">
        <p14:creationId xmlns:p14="http://schemas.microsoft.com/office/powerpoint/2010/main" val="38248947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2" y="336809"/>
            <a:ext cx="9404723" cy="1400530"/>
          </a:xfrm>
        </p:spPr>
        <p:txBody>
          <a:bodyPr/>
          <a:lstStyle/>
          <a:p>
            <a:pPr algn="ctr"/>
            <a:r>
              <a:rPr lang="en-US" sz="4400" dirty="0" smtClean="0">
                <a:latin typeface="Algerian" panose="04020705040A02060702" pitchFamily="82" charset="0"/>
              </a:rPr>
              <a:t>OUTPUT SCREENS</a:t>
            </a:r>
            <a:endParaRPr lang="en-US" sz="4400" dirty="0">
              <a:latin typeface="Algerian" panose="04020705040A02060702" pitchFamily="82" charset="0"/>
            </a:endParaRPr>
          </a:p>
        </p:txBody>
      </p:sp>
      <p:sp>
        <p:nvSpPr>
          <p:cNvPr id="3" name="Content Placeholder 2"/>
          <p:cNvSpPr>
            <a:spLocks noGrp="1"/>
          </p:cNvSpPr>
          <p:nvPr>
            <p:ph idx="1"/>
          </p:nvPr>
        </p:nvSpPr>
        <p:spPr>
          <a:xfrm>
            <a:off x="1332402" y="1249251"/>
            <a:ext cx="8946541" cy="4973391"/>
          </a:xfrm>
        </p:spPr>
        <p:txBody>
          <a:bodyPr>
            <a:normAutofit/>
          </a:bodyPr>
          <a:lstStyle/>
          <a:p>
            <a:pPr marL="0" indent="0">
              <a:buNone/>
            </a:pPr>
            <a:r>
              <a:rPr lang="en-US" sz="2800" b="1" dirty="0" smtClean="0"/>
              <a:t>WELCOME PAGE</a:t>
            </a:r>
            <a:endParaRPr lang="en-US" sz="2800" b="1" dirty="0"/>
          </a:p>
          <a:p>
            <a:pPr marL="0" indent="0">
              <a:buNone/>
            </a:pPr>
            <a:endParaRPr lang="en-US" sz="2800" b="1" dirty="0" smtClean="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0921" y="1862906"/>
            <a:ext cx="8550206" cy="4674182"/>
          </a:xfrm>
          <a:prstGeom prst="rect">
            <a:avLst/>
          </a:prstGeom>
        </p:spPr>
      </p:pic>
    </p:spTree>
    <p:extLst>
      <p:ext uri="{BB962C8B-B14F-4D97-AF65-F5344CB8AC3E}">
        <p14:creationId xmlns:p14="http://schemas.microsoft.com/office/powerpoint/2010/main" val="326604788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6308690"/>
          </a:xfrm>
        </p:spPr>
        <p:txBody>
          <a:bodyPr/>
          <a:lstStyle/>
          <a:p>
            <a:pPr>
              <a:spcBef>
                <a:spcPts val="1000"/>
              </a:spcBef>
              <a:buClr>
                <a:schemeClr val="accent1"/>
              </a:buClr>
              <a:buSzPct val="80000"/>
            </a:pPr>
            <a:r>
              <a:rPr lang="en-US" sz="2800" b="1" dirty="0" smtClean="0">
                <a:solidFill>
                  <a:schemeClr val="tx1"/>
                </a:solidFill>
              </a:rPr>
              <a:t>     </a:t>
            </a:r>
            <a:br>
              <a:rPr lang="en-US" sz="2800" b="1" dirty="0" smtClean="0">
                <a:solidFill>
                  <a:schemeClr val="tx1"/>
                </a:solidFill>
              </a:rPr>
            </a:br>
            <a:r>
              <a:rPr lang="en-US" sz="2800" b="1" dirty="0" smtClean="0">
                <a:solidFill>
                  <a:schemeClr val="tx1"/>
                </a:solidFill>
              </a:rPr>
              <a:t>     GOVERNMENT BANKS</a:t>
            </a:r>
            <a:br>
              <a:rPr lang="en-US" sz="2800" b="1" dirty="0" smtClean="0">
                <a:solidFill>
                  <a:schemeClr val="tx1"/>
                </a:solidFill>
              </a:rPr>
            </a:br>
            <a:endParaRPr lang="en-US" sz="2800" b="1" dirty="0">
              <a:solidFill>
                <a:schemeClr val="tx1"/>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3852" y="1603837"/>
            <a:ext cx="8698638" cy="4951509"/>
          </a:xfrm>
          <a:prstGeom prst="rect">
            <a:avLst/>
          </a:prstGeom>
        </p:spPr>
      </p:pic>
    </p:spTree>
    <p:extLst>
      <p:ext uri="{BB962C8B-B14F-4D97-AF65-F5344CB8AC3E}">
        <p14:creationId xmlns:p14="http://schemas.microsoft.com/office/powerpoint/2010/main" val="22218485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75008" y="425002"/>
            <a:ext cx="9813702" cy="1815882"/>
          </a:xfrm>
          <a:prstGeom prst="rect">
            <a:avLst/>
          </a:prstGeom>
          <a:noFill/>
        </p:spPr>
        <p:txBody>
          <a:bodyPr wrap="square" rtlCol="0">
            <a:spAutoFit/>
          </a:bodyPr>
          <a:lstStyle/>
          <a:p>
            <a:endParaRPr lang="en-US" sz="2800" b="1" dirty="0" smtClean="0">
              <a:latin typeface="+mj-lt"/>
              <a:ea typeface="+mj-ea"/>
              <a:cs typeface="+mj-cs"/>
            </a:endParaRPr>
          </a:p>
          <a:p>
            <a:r>
              <a:rPr lang="en-US" sz="2800" b="1" dirty="0" smtClean="0">
                <a:latin typeface="+mj-lt"/>
                <a:ea typeface="+mj-ea"/>
                <a:cs typeface="+mj-cs"/>
              </a:rPr>
              <a:t>PRIVATE BANKS</a:t>
            </a:r>
          </a:p>
          <a:p>
            <a:endParaRPr lang="en-US" sz="2800" b="1" dirty="0" smtClean="0">
              <a:latin typeface="+mj-lt"/>
              <a:ea typeface="+mj-ea"/>
              <a:cs typeface="+mj-cs"/>
            </a:endParaRPr>
          </a:p>
          <a:p>
            <a:endParaRPr lang="en-US" sz="2800" b="1" dirty="0">
              <a:latin typeface="+mj-lt"/>
              <a:ea typeface="+mj-ea"/>
              <a:cs typeface="+mj-cs"/>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5008" y="1545547"/>
            <a:ext cx="8744755" cy="4967359"/>
          </a:xfrm>
          <a:prstGeom prst="rect">
            <a:avLst/>
          </a:prstGeom>
        </p:spPr>
      </p:pic>
    </p:spTree>
    <p:extLst>
      <p:ext uri="{BB962C8B-B14F-4D97-AF65-F5344CB8AC3E}">
        <p14:creationId xmlns:p14="http://schemas.microsoft.com/office/powerpoint/2010/main" val="249656605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04552" y="773334"/>
            <a:ext cx="9620518" cy="954107"/>
          </a:xfrm>
          <a:prstGeom prst="rect">
            <a:avLst/>
          </a:prstGeom>
          <a:noFill/>
        </p:spPr>
        <p:txBody>
          <a:bodyPr wrap="square" rtlCol="0">
            <a:spAutoFit/>
          </a:bodyPr>
          <a:lstStyle/>
          <a:p>
            <a:r>
              <a:rPr lang="en-US" sz="2800" b="1" dirty="0">
                <a:latin typeface="+mj-lt"/>
                <a:ea typeface="+mj-ea"/>
                <a:cs typeface="+mj-cs"/>
              </a:rPr>
              <a:t>OPEN NEW ACCOUNT </a:t>
            </a:r>
            <a:r>
              <a:rPr lang="en-US" sz="2800" b="1" dirty="0" smtClean="0">
                <a:latin typeface="+mj-lt"/>
                <a:ea typeface="+mj-ea"/>
                <a:cs typeface="+mj-cs"/>
              </a:rPr>
              <a:t>FORM</a:t>
            </a:r>
          </a:p>
          <a:p>
            <a:endParaRPr lang="en-US" sz="2800" b="1" dirty="0">
              <a:latin typeface="+mj-lt"/>
              <a:ea typeface="+mj-ea"/>
              <a:cs typeface="+mj-cs"/>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4552" y="1584101"/>
            <a:ext cx="8886423" cy="4765183"/>
          </a:xfrm>
          <a:prstGeom prst="rect">
            <a:avLst/>
          </a:prstGeom>
        </p:spPr>
      </p:pic>
    </p:spTree>
    <p:extLst>
      <p:ext uri="{BB962C8B-B14F-4D97-AF65-F5344CB8AC3E}">
        <p14:creationId xmlns:p14="http://schemas.microsoft.com/office/powerpoint/2010/main" val="8954694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01522" y="681509"/>
            <a:ext cx="9981126" cy="954107"/>
          </a:xfrm>
          <a:prstGeom prst="rect">
            <a:avLst/>
          </a:prstGeom>
          <a:noFill/>
        </p:spPr>
        <p:txBody>
          <a:bodyPr wrap="square" rtlCol="0">
            <a:spAutoFit/>
          </a:bodyPr>
          <a:lstStyle/>
          <a:p>
            <a:r>
              <a:rPr lang="en-US" sz="2800" b="1" dirty="0">
                <a:latin typeface="+mj-lt"/>
                <a:ea typeface="+mj-ea"/>
                <a:cs typeface="+mj-cs"/>
              </a:rPr>
              <a:t>ON FILLING OF CORRECT </a:t>
            </a:r>
            <a:r>
              <a:rPr lang="en-US" sz="2800" b="1" dirty="0" smtClean="0">
                <a:latin typeface="+mj-lt"/>
                <a:ea typeface="+mj-ea"/>
                <a:cs typeface="+mj-cs"/>
              </a:rPr>
              <a:t>DETAILS</a:t>
            </a:r>
          </a:p>
          <a:p>
            <a:endParaRPr lang="en-US" sz="2800" b="1" dirty="0">
              <a:latin typeface="+mj-lt"/>
              <a:ea typeface="+mj-ea"/>
              <a:cs typeface="+mj-cs"/>
            </a:endParaRPr>
          </a:p>
        </p:txBody>
      </p:sp>
      <p:pic>
        <p:nvPicPr>
          <p:cNvPr id="3" name="Picture 2"/>
          <p:cNvPicPr/>
          <p:nvPr/>
        </p:nvPicPr>
        <p:blipFill>
          <a:blip r:embed="rId2">
            <a:extLst>
              <a:ext uri="{28A0092B-C50C-407E-A947-70E740481C1C}">
                <a14:useLocalDpi xmlns:a14="http://schemas.microsoft.com/office/drawing/2010/main" val="0"/>
              </a:ext>
            </a:extLst>
          </a:blip>
          <a:stretch>
            <a:fillRect/>
          </a:stretch>
        </p:blipFill>
        <p:spPr>
          <a:xfrm>
            <a:off x="901522" y="1429556"/>
            <a:ext cx="9040968" cy="4932608"/>
          </a:xfrm>
          <a:prstGeom prst="rect">
            <a:avLst/>
          </a:prstGeom>
        </p:spPr>
      </p:pic>
    </p:spTree>
    <p:extLst>
      <p:ext uri="{BB962C8B-B14F-4D97-AF65-F5344CB8AC3E}">
        <p14:creationId xmlns:p14="http://schemas.microsoft.com/office/powerpoint/2010/main" val="161289279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75763" y="695459"/>
            <a:ext cx="9723550" cy="954107"/>
          </a:xfrm>
          <a:prstGeom prst="rect">
            <a:avLst/>
          </a:prstGeom>
          <a:noFill/>
        </p:spPr>
        <p:txBody>
          <a:bodyPr wrap="square" rtlCol="0">
            <a:spAutoFit/>
          </a:bodyPr>
          <a:lstStyle/>
          <a:p>
            <a:r>
              <a:rPr lang="en-US" sz="2800" b="1" dirty="0">
                <a:latin typeface="+mj-lt"/>
                <a:ea typeface="+mj-ea"/>
                <a:cs typeface="+mj-cs"/>
              </a:rPr>
              <a:t>CHECK BALANCE </a:t>
            </a:r>
            <a:r>
              <a:rPr lang="en-US" sz="2800" b="1" dirty="0" smtClean="0">
                <a:latin typeface="+mj-lt"/>
                <a:ea typeface="+mj-ea"/>
                <a:cs typeface="+mj-cs"/>
              </a:rPr>
              <a:t>FORM</a:t>
            </a:r>
          </a:p>
          <a:p>
            <a:endParaRPr lang="en-US" sz="2800" b="1" dirty="0">
              <a:latin typeface="+mj-lt"/>
              <a:ea typeface="+mj-ea"/>
              <a:cs typeface="+mj-cs"/>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5763" y="1469864"/>
            <a:ext cx="9053848" cy="4840784"/>
          </a:xfrm>
          <a:prstGeom prst="rect">
            <a:avLst/>
          </a:prstGeom>
        </p:spPr>
      </p:pic>
    </p:spTree>
    <p:extLst>
      <p:ext uri="{BB962C8B-B14F-4D97-AF65-F5344CB8AC3E}">
        <p14:creationId xmlns:p14="http://schemas.microsoft.com/office/powerpoint/2010/main" val="23827944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862885" y="798490"/>
            <a:ext cx="10586433" cy="954107"/>
          </a:xfrm>
          <a:prstGeom prst="rect">
            <a:avLst/>
          </a:prstGeom>
          <a:noFill/>
        </p:spPr>
        <p:txBody>
          <a:bodyPr wrap="square" rtlCol="0">
            <a:spAutoFit/>
          </a:bodyPr>
          <a:lstStyle/>
          <a:p>
            <a:r>
              <a:rPr lang="en-US" sz="2800" b="1" dirty="0">
                <a:latin typeface="+mj-lt"/>
                <a:ea typeface="+mj-ea"/>
                <a:cs typeface="+mj-cs"/>
              </a:rPr>
              <a:t>CREDIT MONEY </a:t>
            </a:r>
            <a:r>
              <a:rPr lang="en-US" sz="2800" b="1" dirty="0" smtClean="0">
                <a:latin typeface="+mj-lt"/>
                <a:ea typeface="+mj-ea"/>
                <a:cs typeface="+mj-cs"/>
              </a:rPr>
              <a:t>FORM</a:t>
            </a:r>
          </a:p>
          <a:p>
            <a:endParaRPr lang="en-US" sz="2800" b="1" dirty="0">
              <a:latin typeface="+mj-lt"/>
              <a:ea typeface="+mj-ea"/>
              <a:cs typeface="+mj-cs"/>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2885" y="1624411"/>
            <a:ext cx="9156878" cy="4724874"/>
          </a:xfrm>
          <a:prstGeom prst="rect">
            <a:avLst/>
          </a:prstGeom>
        </p:spPr>
      </p:pic>
    </p:spTree>
    <p:extLst>
      <p:ext uri="{BB962C8B-B14F-4D97-AF65-F5344CB8AC3E}">
        <p14:creationId xmlns:p14="http://schemas.microsoft.com/office/powerpoint/2010/main" val="257458724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30310" y="914400"/>
            <a:ext cx="10058400" cy="954107"/>
          </a:xfrm>
          <a:prstGeom prst="rect">
            <a:avLst/>
          </a:prstGeom>
          <a:noFill/>
        </p:spPr>
        <p:txBody>
          <a:bodyPr wrap="square" rtlCol="0">
            <a:spAutoFit/>
          </a:bodyPr>
          <a:lstStyle/>
          <a:p>
            <a:r>
              <a:rPr lang="en-US" sz="2800" b="1" dirty="0">
                <a:latin typeface="+mj-lt"/>
                <a:ea typeface="+mj-ea"/>
                <a:cs typeface="+mj-cs"/>
              </a:rPr>
              <a:t>DEBIT MONEY </a:t>
            </a:r>
            <a:r>
              <a:rPr lang="en-US" sz="2800" b="1" dirty="0" smtClean="0">
                <a:latin typeface="+mj-lt"/>
                <a:ea typeface="+mj-ea"/>
                <a:cs typeface="+mj-cs"/>
              </a:rPr>
              <a:t>FORM</a:t>
            </a:r>
          </a:p>
          <a:p>
            <a:endParaRPr lang="en-US" sz="2800" b="1" dirty="0">
              <a:latin typeface="+mj-lt"/>
              <a:ea typeface="+mj-ea"/>
              <a:cs typeface="+mj-cs"/>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0310" y="1727442"/>
            <a:ext cx="9002332" cy="4647600"/>
          </a:xfrm>
          <a:prstGeom prst="rect">
            <a:avLst/>
          </a:prstGeom>
        </p:spPr>
      </p:pic>
    </p:spTree>
    <p:extLst>
      <p:ext uri="{BB962C8B-B14F-4D97-AF65-F5344CB8AC3E}">
        <p14:creationId xmlns:p14="http://schemas.microsoft.com/office/powerpoint/2010/main" val="20012780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4293" y="220899"/>
            <a:ext cx="9404723" cy="1400530"/>
          </a:xfrm>
        </p:spPr>
        <p:txBody>
          <a:bodyPr/>
          <a:lstStyle/>
          <a:p>
            <a:pPr algn="ctr"/>
            <a:r>
              <a:rPr lang="en-US" sz="4400" dirty="0" smtClean="0">
                <a:latin typeface="Algerian" panose="04020705040A02060702" pitchFamily="82" charset="0"/>
              </a:rPr>
              <a:t>CONTENTS</a:t>
            </a:r>
            <a:endParaRPr lang="en-US" sz="4400" dirty="0">
              <a:latin typeface="Algerian" panose="04020705040A02060702" pitchFamily="82" charset="0"/>
            </a:endParaRPr>
          </a:p>
        </p:txBody>
      </p:sp>
      <p:sp>
        <p:nvSpPr>
          <p:cNvPr id="3" name="Content Placeholder 2"/>
          <p:cNvSpPr>
            <a:spLocks noGrp="1"/>
          </p:cNvSpPr>
          <p:nvPr>
            <p:ph idx="1"/>
          </p:nvPr>
        </p:nvSpPr>
        <p:spPr>
          <a:xfrm>
            <a:off x="1104293" y="1138518"/>
            <a:ext cx="8946541" cy="5597133"/>
          </a:xfrm>
        </p:spPr>
        <p:txBody>
          <a:bodyPr/>
          <a:lstStyle/>
          <a:p>
            <a:pPr>
              <a:buClr>
                <a:schemeClr val="bg1"/>
              </a:buClr>
              <a:buFont typeface="Wingdings" panose="05000000000000000000" pitchFamily="2" charset="2"/>
              <a:buChar char="Ø"/>
            </a:pPr>
            <a:r>
              <a:rPr lang="en-US" b="1" dirty="0" smtClean="0"/>
              <a:t>INTRODUCTION</a:t>
            </a:r>
          </a:p>
          <a:p>
            <a:pPr marL="685800" lvl="1">
              <a:buClr>
                <a:schemeClr val="bg1"/>
              </a:buClr>
              <a:buFont typeface="Arial" panose="020B0604020202020204" pitchFamily="34" charset="0"/>
              <a:buChar char="•"/>
            </a:pPr>
            <a:r>
              <a:rPr lang="en-US" sz="1600" dirty="0" smtClean="0"/>
              <a:t>OVERVIEW</a:t>
            </a:r>
          </a:p>
          <a:p>
            <a:pPr marL="685800" lvl="1">
              <a:buClr>
                <a:schemeClr val="bg1"/>
              </a:buClr>
              <a:buFont typeface="Arial" panose="020B0604020202020204" pitchFamily="34" charset="0"/>
              <a:buChar char="•"/>
            </a:pPr>
            <a:r>
              <a:rPr lang="en-US" sz="1600" dirty="0" smtClean="0"/>
              <a:t>PURPOSE</a:t>
            </a:r>
          </a:p>
          <a:p>
            <a:pPr marL="685800" lvl="1">
              <a:buClr>
                <a:schemeClr val="bg1"/>
              </a:buClr>
              <a:buFont typeface="Arial" panose="020B0604020202020204" pitchFamily="34" charset="0"/>
              <a:buChar char="•"/>
            </a:pPr>
            <a:r>
              <a:rPr lang="en-US" sz="1600" dirty="0" smtClean="0"/>
              <a:t>SCOPE</a:t>
            </a:r>
          </a:p>
          <a:p>
            <a:pPr>
              <a:buClr>
                <a:schemeClr val="bg1"/>
              </a:buClr>
              <a:buFont typeface="Wingdings" panose="05000000000000000000" pitchFamily="2" charset="2"/>
              <a:buChar char="Ø"/>
            </a:pPr>
            <a:r>
              <a:rPr lang="en-US" b="1" dirty="0" smtClean="0"/>
              <a:t>FUNCTIONAL COMPONENTS</a:t>
            </a:r>
          </a:p>
          <a:p>
            <a:pPr marL="685800" lvl="1">
              <a:buClr>
                <a:schemeClr val="bg1"/>
              </a:buClr>
              <a:buFont typeface="Arial" panose="020B0604020202020204" pitchFamily="34" charset="0"/>
              <a:buChar char="•"/>
            </a:pPr>
            <a:r>
              <a:rPr lang="en-US" sz="1600" dirty="0" smtClean="0"/>
              <a:t>CUSTOMER MODULE</a:t>
            </a:r>
          </a:p>
          <a:p>
            <a:pPr marL="685800" lvl="1">
              <a:buClr>
                <a:schemeClr val="bg1"/>
              </a:buClr>
              <a:buFont typeface="Arial" panose="020B0604020202020204" pitchFamily="34" charset="0"/>
              <a:buChar char="•"/>
            </a:pPr>
            <a:r>
              <a:rPr lang="en-US" sz="1600" dirty="0" smtClean="0"/>
              <a:t>LOCATION MODULE</a:t>
            </a:r>
          </a:p>
          <a:p>
            <a:pPr>
              <a:buClr>
                <a:schemeClr val="bg1"/>
              </a:buClr>
              <a:buFont typeface="Wingdings" panose="05000000000000000000" pitchFamily="2" charset="2"/>
              <a:buChar char="Ø"/>
            </a:pPr>
            <a:r>
              <a:rPr lang="en-US" b="1" dirty="0" smtClean="0"/>
              <a:t>SOFTWARE REQUIREMENTS &amp; SPECIFICATION</a:t>
            </a:r>
          </a:p>
          <a:p>
            <a:pPr marL="685800" lvl="1">
              <a:buClr>
                <a:schemeClr val="bg1"/>
              </a:buClr>
              <a:buFont typeface="Arial" panose="020B0604020202020204" pitchFamily="34" charset="0"/>
              <a:buChar char="•"/>
            </a:pPr>
            <a:r>
              <a:rPr lang="en-US" sz="1600" dirty="0" smtClean="0"/>
              <a:t>SOFTWARE REQUIREMENTS</a:t>
            </a:r>
          </a:p>
          <a:p>
            <a:pPr marL="685800" lvl="1">
              <a:buClr>
                <a:schemeClr val="bg1"/>
              </a:buClr>
              <a:buFont typeface="Arial" panose="020B0604020202020204" pitchFamily="34" charset="0"/>
              <a:buChar char="•"/>
            </a:pPr>
            <a:r>
              <a:rPr lang="en-US" sz="1600" dirty="0" smtClean="0"/>
              <a:t>HARDWARE REQUIREMENTS</a:t>
            </a:r>
          </a:p>
          <a:p>
            <a:pPr marL="685800" lvl="1">
              <a:buClr>
                <a:schemeClr val="bg1"/>
              </a:buClr>
              <a:buFont typeface="Arial" panose="020B0604020202020204" pitchFamily="34" charset="0"/>
              <a:buChar char="•"/>
            </a:pPr>
            <a:r>
              <a:rPr lang="en-US" sz="1600" dirty="0" smtClean="0"/>
              <a:t>TECHNOLOGIES USED</a:t>
            </a:r>
          </a:p>
          <a:p>
            <a:pPr>
              <a:buClr>
                <a:schemeClr val="bg1"/>
              </a:buClr>
              <a:buFont typeface="Wingdings" panose="05000000000000000000" pitchFamily="2" charset="2"/>
              <a:buChar char="Ø"/>
            </a:pPr>
            <a:r>
              <a:rPr lang="en-US" b="1" dirty="0" smtClean="0"/>
              <a:t>ENTITY RELATIONSHIP DIAGRAMS</a:t>
            </a:r>
          </a:p>
          <a:p>
            <a:pPr>
              <a:buClr>
                <a:schemeClr val="bg1"/>
              </a:buClr>
              <a:buFont typeface="Wingdings" panose="05000000000000000000" pitchFamily="2" charset="2"/>
              <a:buChar char="Ø"/>
            </a:pPr>
            <a:r>
              <a:rPr lang="en-US" b="1" dirty="0" smtClean="0"/>
              <a:t>OUTPUT SCREENS</a:t>
            </a:r>
          </a:p>
          <a:p>
            <a:pPr>
              <a:buClr>
                <a:schemeClr val="bg1"/>
              </a:buClr>
              <a:buFont typeface="Wingdings" panose="05000000000000000000" pitchFamily="2" charset="2"/>
              <a:buChar char="Ø"/>
            </a:pPr>
            <a:r>
              <a:rPr lang="en-US" b="1" dirty="0" smtClean="0"/>
              <a:t>CONCLUSION</a:t>
            </a:r>
          </a:p>
          <a:p>
            <a:pPr>
              <a:buClr>
                <a:schemeClr val="bg1"/>
              </a:buClr>
              <a:buFont typeface="Wingdings" panose="05000000000000000000" pitchFamily="2" charset="2"/>
              <a:buChar char="Ø"/>
            </a:pPr>
            <a:endParaRPr lang="en-US" dirty="0" smtClean="0"/>
          </a:p>
          <a:p>
            <a:pPr>
              <a:buClr>
                <a:schemeClr val="bg1"/>
              </a:buClr>
              <a:buFont typeface="Wingdings" panose="05000000000000000000" pitchFamily="2" charset="2"/>
              <a:buChar char="Ø"/>
            </a:pPr>
            <a:endParaRPr lang="en-US" dirty="0" smtClean="0"/>
          </a:p>
        </p:txBody>
      </p:sp>
    </p:spTree>
    <p:extLst>
      <p:ext uri="{BB962C8B-B14F-4D97-AF65-F5344CB8AC3E}">
        <p14:creationId xmlns:p14="http://schemas.microsoft.com/office/powerpoint/2010/main" val="3888838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811369"/>
            <a:ext cx="10097037" cy="954107"/>
          </a:xfrm>
          <a:prstGeom prst="rect">
            <a:avLst/>
          </a:prstGeom>
          <a:noFill/>
        </p:spPr>
        <p:txBody>
          <a:bodyPr wrap="square" rtlCol="0">
            <a:spAutoFit/>
          </a:bodyPr>
          <a:lstStyle/>
          <a:p>
            <a:r>
              <a:rPr lang="en-US" sz="2800" b="1" dirty="0">
                <a:latin typeface="+mj-lt"/>
                <a:ea typeface="+mj-ea"/>
                <a:cs typeface="+mj-cs"/>
              </a:rPr>
              <a:t>TRANSFER MONEY </a:t>
            </a:r>
            <a:r>
              <a:rPr lang="en-US" sz="2800" b="1" dirty="0" smtClean="0">
                <a:latin typeface="+mj-lt"/>
                <a:ea typeface="+mj-ea"/>
                <a:cs typeface="+mj-cs"/>
              </a:rPr>
              <a:t>FORM</a:t>
            </a:r>
          </a:p>
          <a:p>
            <a:endParaRPr lang="en-US" sz="2800" b="1" dirty="0">
              <a:latin typeface="+mj-lt"/>
              <a:ea typeface="+mj-ea"/>
              <a:cs typeface="+mj-cs"/>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4552" y="1521380"/>
            <a:ext cx="9066727" cy="4853662"/>
          </a:xfrm>
          <a:prstGeom prst="rect">
            <a:avLst/>
          </a:prstGeom>
        </p:spPr>
      </p:pic>
    </p:spTree>
    <p:extLst>
      <p:ext uri="{BB962C8B-B14F-4D97-AF65-F5344CB8AC3E}">
        <p14:creationId xmlns:p14="http://schemas.microsoft.com/office/powerpoint/2010/main" val="11368891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24248" y="759854"/>
            <a:ext cx="10109915" cy="954107"/>
          </a:xfrm>
          <a:prstGeom prst="rect">
            <a:avLst/>
          </a:prstGeom>
          <a:noFill/>
        </p:spPr>
        <p:txBody>
          <a:bodyPr wrap="square" rtlCol="0">
            <a:spAutoFit/>
          </a:bodyPr>
          <a:lstStyle/>
          <a:p>
            <a:r>
              <a:rPr lang="en-US" sz="2800" b="1" dirty="0">
                <a:latin typeface="+mj-lt"/>
                <a:ea typeface="+mj-ea"/>
                <a:cs typeface="+mj-cs"/>
              </a:rPr>
              <a:t>CLOSE ACCOUNT </a:t>
            </a:r>
            <a:r>
              <a:rPr lang="en-US" sz="2800" b="1" dirty="0" smtClean="0">
                <a:latin typeface="+mj-lt"/>
                <a:ea typeface="+mj-ea"/>
                <a:cs typeface="+mj-cs"/>
              </a:rPr>
              <a:t>FORM</a:t>
            </a:r>
          </a:p>
          <a:p>
            <a:endParaRPr lang="en-US" sz="2800" b="1" dirty="0">
              <a:latin typeface="+mj-lt"/>
              <a:ea typeface="+mj-ea"/>
              <a:cs typeface="+mj-cs"/>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4247" y="1418350"/>
            <a:ext cx="9247032" cy="4969571"/>
          </a:xfrm>
          <a:prstGeom prst="rect">
            <a:avLst/>
          </a:prstGeom>
        </p:spPr>
      </p:pic>
    </p:spTree>
    <p:extLst>
      <p:ext uri="{BB962C8B-B14F-4D97-AF65-F5344CB8AC3E}">
        <p14:creationId xmlns:p14="http://schemas.microsoft.com/office/powerpoint/2010/main" val="141636802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710295"/>
            <a:ext cx="9404723" cy="1400530"/>
          </a:xfrm>
        </p:spPr>
        <p:txBody>
          <a:bodyPr/>
          <a:lstStyle/>
          <a:p>
            <a:pPr algn="ctr"/>
            <a:r>
              <a:rPr lang="en-US" sz="4400" dirty="0" smtClean="0">
                <a:latin typeface="Algerian" panose="04020705040A02060702" pitchFamily="82" charset="0"/>
              </a:rPr>
              <a:t>CONCLUSION</a:t>
            </a:r>
            <a:endParaRPr lang="en-US" sz="4400" dirty="0">
              <a:latin typeface="Algerian" panose="04020705040A02060702" pitchFamily="82" charset="0"/>
            </a:endParaRPr>
          </a:p>
        </p:txBody>
      </p:sp>
      <p:sp>
        <p:nvSpPr>
          <p:cNvPr id="3" name="Content Placeholder 2"/>
          <p:cNvSpPr>
            <a:spLocks noGrp="1"/>
          </p:cNvSpPr>
          <p:nvPr>
            <p:ph idx="1"/>
          </p:nvPr>
        </p:nvSpPr>
        <p:spPr>
          <a:xfrm>
            <a:off x="1104293" y="1853248"/>
            <a:ext cx="8946541" cy="4195481"/>
          </a:xfrm>
        </p:spPr>
        <p:txBody>
          <a:bodyPr/>
          <a:lstStyle/>
          <a:p>
            <a:pPr marL="0" indent="0">
              <a:buNone/>
            </a:pPr>
            <a:r>
              <a:rPr lang="en-US" sz="2400" dirty="0"/>
              <a:t>This project developed, incorporated all the activities involved in the browsing center.</a:t>
            </a:r>
          </a:p>
          <a:p>
            <a:pPr marL="0" indent="0">
              <a:buNone/>
            </a:pPr>
            <a:r>
              <a:rPr lang="en-US" sz="2400" dirty="0"/>
              <a:t>It provides all necessary information to the management as well as the customer with the use of this </a:t>
            </a:r>
            <a:r>
              <a:rPr lang="en-US" sz="2400" dirty="0" smtClean="0"/>
              <a:t>system. </a:t>
            </a:r>
            <a:r>
              <a:rPr lang="en-US" sz="2400" dirty="0"/>
              <a:t>T</a:t>
            </a:r>
            <a:r>
              <a:rPr lang="en-US" sz="2400" dirty="0" smtClean="0"/>
              <a:t>he </a:t>
            </a:r>
            <a:r>
              <a:rPr lang="en-US" sz="2400" dirty="0"/>
              <a:t>user can simply sit in front of the system and monitor all the activities without any physical movement of the file. Management can service the customer’s request best in time.</a:t>
            </a:r>
          </a:p>
          <a:p>
            <a:pPr marL="0" indent="0">
              <a:buNone/>
            </a:pPr>
            <a:endParaRPr lang="en-US" dirty="0"/>
          </a:p>
        </p:txBody>
      </p:sp>
    </p:spTree>
    <p:extLst>
      <p:ext uri="{BB962C8B-B14F-4D97-AF65-F5344CB8AC3E}">
        <p14:creationId xmlns:p14="http://schemas.microsoft.com/office/powerpoint/2010/main" val="173044993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2630" y="1998182"/>
            <a:ext cx="9404723" cy="1400530"/>
          </a:xfrm>
        </p:spPr>
        <p:txBody>
          <a:bodyPr/>
          <a:lstStyle/>
          <a:p>
            <a:pPr algn="ctr"/>
            <a:r>
              <a:rPr lang="en-US" sz="8000" dirty="0" smtClean="0">
                <a:latin typeface="Cooper Black" panose="0208090404030B020404" pitchFamily="18" charset="0"/>
              </a:rPr>
              <a:t>THANK YOU</a:t>
            </a:r>
            <a:endParaRPr lang="en-US" sz="8000" dirty="0">
              <a:latin typeface="Cooper Black" panose="0208090404030B020404" pitchFamily="18" charset="0"/>
            </a:endParaRPr>
          </a:p>
        </p:txBody>
      </p:sp>
      <p:sp>
        <p:nvSpPr>
          <p:cNvPr id="3" name="TextBox 2"/>
          <p:cNvSpPr txBox="1"/>
          <p:nvPr/>
        </p:nvSpPr>
        <p:spPr>
          <a:xfrm>
            <a:off x="7482625" y="4803819"/>
            <a:ext cx="4198513" cy="1200329"/>
          </a:xfrm>
          <a:prstGeom prst="rect">
            <a:avLst/>
          </a:prstGeom>
          <a:noFill/>
        </p:spPr>
        <p:txBody>
          <a:bodyPr wrap="square" rtlCol="0">
            <a:spAutoFit/>
          </a:bodyPr>
          <a:lstStyle/>
          <a:p>
            <a:r>
              <a:rPr lang="en-US" sz="2400" dirty="0" smtClean="0">
                <a:latin typeface="Cooper Black" panose="0208090404030B020404" pitchFamily="18" charset="0"/>
              </a:rPr>
              <a:t>Presented By:-</a:t>
            </a:r>
          </a:p>
          <a:p>
            <a:r>
              <a:rPr lang="en-US" sz="2400" dirty="0" smtClean="0">
                <a:latin typeface="Cooper Black" panose="0208090404030B020404" pitchFamily="18" charset="0"/>
              </a:rPr>
              <a:t>	     Rajat Jain </a:t>
            </a:r>
          </a:p>
          <a:p>
            <a:r>
              <a:rPr lang="en-US" sz="2400" dirty="0" smtClean="0">
                <a:latin typeface="Cooper Black" panose="0208090404030B020404" pitchFamily="18" charset="0"/>
              </a:rPr>
              <a:t>	     Rajat Agarwal</a:t>
            </a:r>
            <a:endParaRPr lang="en-US" sz="2400" dirty="0">
              <a:latin typeface="Cooper Black" panose="0208090404030B020404" pitchFamily="18" charset="0"/>
            </a:endParaRPr>
          </a:p>
        </p:txBody>
      </p:sp>
    </p:spTree>
    <p:extLst>
      <p:ext uri="{BB962C8B-B14F-4D97-AF65-F5344CB8AC3E}">
        <p14:creationId xmlns:p14="http://schemas.microsoft.com/office/powerpoint/2010/main" val="170752723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85049" y="375445"/>
            <a:ext cx="9404723" cy="1400530"/>
          </a:xfrm>
        </p:spPr>
        <p:txBody>
          <a:bodyPr/>
          <a:lstStyle/>
          <a:p>
            <a:pPr algn="ctr"/>
            <a:r>
              <a:rPr lang="en-US" sz="4400" dirty="0" smtClean="0">
                <a:latin typeface="Algerian" panose="04020705040A02060702" pitchFamily="82" charset="0"/>
              </a:rPr>
              <a:t>INTRODUCTION</a:t>
            </a:r>
            <a:endParaRPr lang="en-US" sz="4400" dirty="0">
              <a:latin typeface="Algerian" panose="04020705040A02060702" pitchFamily="82" charset="0"/>
            </a:endParaRPr>
          </a:p>
        </p:txBody>
      </p:sp>
      <p:sp>
        <p:nvSpPr>
          <p:cNvPr id="3" name="Content Placeholder 2"/>
          <p:cNvSpPr>
            <a:spLocks noGrp="1"/>
          </p:cNvSpPr>
          <p:nvPr>
            <p:ph idx="1"/>
          </p:nvPr>
        </p:nvSpPr>
        <p:spPr>
          <a:xfrm>
            <a:off x="1014141" y="1596981"/>
            <a:ext cx="8946541" cy="4793086"/>
          </a:xfrm>
        </p:spPr>
        <p:txBody>
          <a:bodyPr>
            <a:normAutofit/>
          </a:bodyPr>
          <a:lstStyle/>
          <a:p>
            <a:pPr marL="0" indent="0">
              <a:buNone/>
            </a:pPr>
            <a:r>
              <a:rPr lang="en-US" sz="3200" b="1" dirty="0" smtClean="0"/>
              <a:t>OVERVIEW</a:t>
            </a:r>
          </a:p>
          <a:p>
            <a:r>
              <a:rPr lang="en-US" sz="2400" dirty="0"/>
              <a:t>Internet Banking is all about knowing our customer need and provide them with the right service at the right time through right channel 24*7 day a week</a:t>
            </a:r>
            <a:r>
              <a:rPr lang="en-US" sz="2800" dirty="0" smtClean="0"/>
              <a:t>.</a:t>
            </a:r>
          </a:p>
          <a:p>
            <a:pPr marL="0" indent="0">
              <a:buNone/>
            </a:pPr>
            <a:endParaRPr lang="en-US" sz="2800" dirty="0"/>
          </a:p>
          <a:p>
            <a:r>
              <a:rPr lang="en-US" sz="2400" dirty="0"/>
              <a:t>Being “electronic”, it not only provides its customers with faster and better facilities, it even reduces the manual overhead of accounts maintenance</a:t>
            </a:r>
            <a:r>
              <a:rPr lang="en-US" sz="2800" dirty="0"/>
              <a:t>.</a:t>
            </a:r>
          </a:p>
          <a:p>
            <a:pPr marL="0" indent="0">
              <a:buNone/>
            </a:pPr>
            <a:endParaRPr lang="en-US" sz="2800" b="1" dirty="0"/>
          </a:p>
        </p:txBody>
      </p:sp>
    </p:spTree>
    <p:extLst>
      <p:ext uri="{BB962C8B-B14F-4D97-AF65-F5344CB8AC3E}">
        <p14:creationId xmlns:p14="http://schemas.microsoft.com/office/powerpoint/2010/main" val="29227360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0809" y="851963"/>
            <a:ext cx="9404723" cy="6405282"/>
          </a:xfrm>
        </p:spPr>
        <p:txBody>
          <a:bodyPr/>
          <a:lstStyle/>
          <a:p>
            <a:pPr>
              <a:spcBef>
                <a:spcPts val="1000"/>
              </a:spcBef>
              <a:buClr>
                <a:schemeClr val="accent1"/>
              </a:buClr>
              <a:buSzPct val="80000"/>
            </a:pPr>
            <a:r>
              <a:rPr lang="en-US" sz="3200" b="1" dirty="0" smtClean="0">
                <a:solidFill>
                  <a:schemeClr val="tx1"/>
                </a:solidFill>
              </a:rPr>
              <a:t>PURPOSE</a:t>
            </a:r>
            <a:r>
              <a:rPr lang="en-US" sz="2800" b="1" dirty="0" smtClean="0">
                <a:solidFill>
                  <a:schemeClr val="tx1"/>
                </a:solidFill>
              </a:rPr>
              <a:t/>
            </a:r>
            <a:br>
              <a:rPr lang="en-US" sz="2800" b="1" dirty="0" smtClean="0">
                <a:solidFill>
                  <a:schemeClr val="tx1"/>
                </a:solidFill>
              </a:rPr>
            </a:br>
            <a:r>
              <a:rPr lang="en-US" sz="2400" dirty="0"/>
              <a:t>The </a:t>
            </a:r>
            <a:r>
              <a:rPr lang="en-US" sz="2400" dirty="0" smtClean="0"/>
              <a:t>Multi Banking </a:t>
            </a:r>
            <a:r>
              <a:rPr lang="en-US" sz="2400" dirty="0"/>
              <a:t>suite provides a global accounting foundation that </a:t>
            </a:r>
            <a:r>
              <a:rPr lang="en-US" sz="2400" dirty="0" smtClean="0"/>
              <a:t>provides all user with </a:t>
            </a:r>
            <a:r>
              <a:rPr lang="en-US" sz="2400" dirty="0"/>
              <a:t>electronic banking </a:t>
            </a:r>
            <a:r>
              <a:rPr lang="en-US" sz="2400" dirty="0" smtClean="0"/>
              <a:t>facilities of multiple retail and corporate sector banks using single portal. </a:t>
            </a:r>
            <a:r>
              <a:rPr lang="en-US" sz="2400" dirty="0"/>
              <a:t>It allows client </a:t>
            </a:r>
            <a:r>
              <a:rPr lang="en-US" sz="2400" dirty="0" smtClean="0"/>
              <a:t>to </a:t>
            </a:r>
            <a:r>
              <a:rPr lang="en-US" sz="2400" dirty="0"/>
              <a:t>carry out their day to day banking transactions</a:t>
            </a:r>
            <a:r>
              <a:rPr lang="en-US" sz="2800" dirty="0"/>
              <a:t>.</a:t>
            </a:r>
            <a:br>
              <a:rPr lang="en-US" sz="2800" dirty="0"/>
            </a:br>
            <a:r>
              <a:rPr lang="en-US" sz="3200" dirty="0" smtClean="0"/>
              <a:t/>
            </a:r>
            <a:br>
              <a:rPr lang="en-US" sz="3200" dirty="0" smtClean="0"/>
            </a:br>
            <a:r>
              <a:rPr lang="en-US" sz="3200" b="1" dirty="0" smtClean="0">
                <a:solidFill>
                  <a:schemeClr val="tx1"/>
                </a:solidFill>
              </a:rPr>
              <a:t>SCOPE</a:t>
            </a:r>
            <a:r>
              <a:rPr lang="en-US" sz="2800" b="1" dirty="0">
                <a:solidFill>
                  <a:schemeClr val="tx1"/>
                </a:solidFill>
              </a:rPr>
              <a:t/>
            </a:r>
            <a:br>
              <a:rPr lang="en-US" sz="2800" b="1" dirty="0">
                <a:solidFill>
                  <a:schemeClr val="tx1"/>
                </a:solidFill>
              </a:rPr>
            </a:br>
            <a:r>
              <a:rPr lang="en-US" sz="2400" dirty="0">
                <a:solidFill>
                  <a:schemeClr val="tx1"/>
                </a:solidFill>
              </a:rPr>
              <a:t>The objective of this </a:t>
            </a:r>
            <a:r>
              <a:rPr lang="en-US" sz="2400" dirty="0" smtClean="0">
                <a:solidFill>
                  <a:schemeClr val="tx1"/>
                </a:solidFill>
              </a:rPr>
              <a:t>application is </a:t>
            </a:r>
            <a:r>
              <a:rPr lang="en-US" sz="2400" dirty="0">
                <a:solidFill>
                  <a:schemeClr val="tx1"/>
                </a:solidFill>
              </a:rPr>
              <a:t>to </a:t>
            </a:r>
            <a:r>
              <a:rPr lang="en-US" sz="2400" dirty="0" smtClean="0">
                <a:solidFill>
                  <a:schemeClr val="tx1"/>
                </a:solidFill>
              </a:rPr>
              <a:t>provide </a:t>
            </a:r>
            <a:r>
              <a:rPr lang="en-US" sz="2400" dirty="0">
                <a:solidFill>
                  <a:schemeClr val="tx1"/>
                </a:solidFill>
              </a:rPr>
              <a:t>the Customers of various Banks </a:t>
            </a:r>
            <a:r>
              <a:rPr lang="en-US" sz="2400" dirty="0" smtClean="0">
                <a:solidFill>
                  <a:schemeClr val="tx1"/>
                </a:solidFill>
              </a:rPr>
              <a:t>to access </a:t>
            </a:r>
            <a:r>
              <a:rPr lang="en-US" sz="2400" dirty="0">
                <a:solidFill>
                  <a:schemeClr val="tx1"/>
                </a:solidFill>
              </a:rPr>
              <a:t>their account </a:t>
            </a:r>
            <a:r>
              <a:rPr lang="en-US" sz="2400" dirty="0" smtClean="0">
                <a:solidFill>
                  <a:schemeClr val="tx1"/>
                </a:solidFill>
              </a:rPr>
              <a:t>and  do transactions </a:t>
            </a:r>
            <a:r>
              <a:rPr lang="en-US" sz="2400" dirty="0">
                <a:solidFill>
                  <a:schemeClr val="tx1"/>
                </a:solidFill>
              </a:rPr>
              <a:t>using this </a:t>
            </a:r>
            <a:r>
              <a:rPr lang="en-US" sz="2400" dirty="0" smtClean="0">
                <a:solidFill>
                  <a:schemeClr val="tx1"/>
                </a:solidFill>
              </a:rPr>
              <a:t>website.  </a:t>
            </a:r>
            <a:r>
              <a:rPr lang="en-US" sz="2400" dirty="0">
                <a:solidFill>
                  <a:schemeClr val="tx1"/>
                </a:solidFill>
              </a:rPr>
              <a:t>They need not to interact with various applications or web sites of each bank.  </a:t>
            </a:r>
            <a:endParaRPr lang="en-US" sz="2400" dirty="0">
              <a:solidFill>
                <a:schemeClr val="tx1"/>
              </a:solidFill>
            </a:endParaRPr>
          </a:p>
        </p:txBody>
      </p:sp>
    </p:spTree>
    <p:extLst>
      <p:ext uri="{BB962C8B-B14F-4D97-AF65-F5344CB8AC3E}">
        <p14:creationId xmlns:p14="http://schemas.microsoft.com/office/powerpoint/2010/main" val="41415133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6568" y="401201"/>
            <a:ext cx="9404723" cy="989717"/>
          </a:xfrm>
        </p:spPr>
        <p:txBody>
          <a:bodyPr/>
          <a:lstStyle/>
          <a:p>
            <a:pPr algn="ctr"/>
            <a:r>
              <a:rPr lang="en-US" sz="4400" dirty="0" smtClean="0">
                <a:latin typeface="Algerian" panose="04020705040A02060702" pitchFamily="82" charset="0"/>
              </a:rPr>
              <a:t>FUNCTIONAL COMPONENTS</a:t>
            </a:r>
            <a:br>
              <a:rPr lang="en-US" sz="4400" dirty="0" smtClean="0">
                <a:latin typeface="Algerian" panose="04020705040A02060702" pitchFamily="82" charset="0"/>
              </a:rPr>
            </a:br>
            <a:r>
              <a:rPr lang="en-US" sz="4400" dirty="0" smtClean="0">
                <a:latin typeface="Algerian" panose="04020705040A02060702" pitchFamily="82" charset="0"/>
              </a:rPr>
              <a:t/>
            </a:r>
            <a:br>
              <a:rPr lang="en-US" sz="4400" dirty="0" smtClean="0">
                <a:latin typeface="Algerian" panose="04020705040A02060702" pitchFamily="82" charset="0"/>
              </a:rPr>
            </a:br>
            <a:endParaRPr lang="en-US" sz="4400" dirty="0">
              <a:latin typeface="Algerian" panose="04020705040A02060702" pitchFamily="82" charset="0"/>
            </a:endParaRPr>
          </a:p>
        </p:txBody>
      </p:sp>
      <p:sp>
        <p:nvSpPr>
          <p:cNvPr id="3" name="TextBox 2"/>
          <p:cNvSpPr txBox="1"/>
          <p:nvPr/>
        </p:nvSpPr>
        <p:spPr>
          <a:xfrm>
            <a:off x="916568" y="1700012"/>
            <a:ext cx="9659155" cy="4708981"/>
          </a:xfrm>
          <a:prstGeom prst="rect">
            <a:avLst/>
          </a:prstGeom>
          <a:noFill/>
        </p:spPr>
        <p:txBody>
          <a:bodyPr wrap="square" rtlCol="0">
            <a:spAutoFit/>
          </a:bodyPr>
          <a:lstStyle/>
          <a:p>
            <a:r>
              <a:rPr lang="en-US" sz="2800" b="1" dirty="0">
                <a:latin typeface="+mj-lt"/>
                <a:ea typeface="+mj-ea"/>
                <a:cs typeface="+mj-cs"/>
              </a:rPr>
              <a:t>CUSTOMER </a:t>
            </a:r>
            <a:r>
              <a:rPr lang="en-US" sz="2800" b="1" dirty="0" smtClean="0">
                <a:latin typeface="+mj-lt"/>
                <a:ea typeface="+mj-ea"/>
                <a:cs typeface="+mj-cs"/>
              </a:rPr>
              <a:t>MODULE</a:t>
            </a:r>
          </a:p>
          <a:p>
            <a:endParaRPr lang="en-US" sz="2800" b="1" dirty="0" smtClean="0">
              <a:latin typeface="+mj-lt"/>
              <a:ea typeface="+mj-ea"/>
              <a:cs typeface="+mj-cs"/>
            </a:endParaRPr>
          </a:p>
          <a:p>
            <a:r>
              <a:rPr lang="en-US" sz="2800" b="1" dirty="0"/>
              <a:t>♦ </a:t>
            </a:r>
            <a:r>
              <a:rPr lang="en-US" sz="2400" b="1" u="sng" dirty="0"/>
              <a:t>Create New Account:</a:t>
            </a:r>
            <a:r>
              <a:rPr lang="en-US" sz="2400" dirty="0"/>
              <a:t> U</a:t>
            </a:r>
            <a:r>
              <a:rPr lang="en-US" sz="2400" dirty="0" smtClean="0"/>
              <a:t>ser </a:t>
            </a:r>
            <a:r>
              <a:rPr lang="en-US" sz="2400" dirty="0"/>
              <a:t>can create a new account in any bank by selecting bank name option. </a:t>
            </a:r>
          </a:p>
          <a:p>
            <a:r>
              <a:rPr lang="en-US" sz="2400" b="1" dirty="0"/>
              <a:t>♦ </a:t>
            </a:r>
            <a:r>
              <a:rPr lang="en-US" sz="2400" b="1" u="sng" dirty="0"/>
              <a:t>Credit Money:</a:t>
            </a:r>
            <a:r>
              <a:rPr lang="en-US" sz="2400" dirty="0"/>
              <a:t> U</a:t>
            </a:r>
            <a:r>
              <a:rPr lang="en-US" sz="2400" dirty="0" smtClean="0"/>
              <a:t>ser </a:t>
            </a:r>
            <a:r>
              <a:rPr lang="en-US" sz="2400" dirty="0"/>
              <a:t>can deposit money to his account from any place.</a:t>
            </a:r>
          </a:p>
          <a:p>
            <a:r>
              <a:rPr lang="en-US" sz="2400" b="1" dirty="0"/>
              <a:t>♦ </a:t>
            </a:r>
            <a:r>
              <a:rPr lang="en-US" sz="2400" b="1" u="sng" dirty="0"/>
              <a:t>Debit Money:</a:t>
            </a:r>
            <a:r>
              <a:rPr lang="en-US" sz="2400" dirty="0"/>
              <a:t> U</a:t>
            </a:r>
            <a:r>
              <a:rPr lang="en-US" sz="2400" dirty="0" smtClean="0"/>
              <a:t>ser </a:t>
            </a:r>
            <a:r>
              <a:rPr lang="en-US" sz="2400" dirty="0"/>
              <a:t>can withdraw money from his account from any place. </a:t>
            </a:r>
          </a:p>
          <a:p>
            <a:r>
              <a:rPr lang="en-US" sz="2400" b="1" dirty="0"/>
              <a:t>♦ </a:t>
            </a:r>
            <a:r>
              <a:rPr lang="en-US" sz="2400" b="1" u="sng" dirty="0"/>
              <a:t>View Account Information:</a:t>
            </a:r>
            <a:r>
              <a:rPr lang="en-US" sz="2400" dirty="0"/>
              <a:t> </a:t>
            </a:r>
            <a:r>
              <a:rPr lang="en-US" sz="2400" dirty="0" smtClean="0"/>
              <a:t>User having account in any bank can </a:t>
            </a:r>
            <a:r>
              <a:rPr lang="en-US" sz="2400" dirty="0"/>
              <a:t>view all his account </a:t>
            </a:r>
            <a:r>
              <a:rPr lang="en-US" sz="2400" dirty="0" smtClean="0"/>
              <a:t>details. </a:t>
            </a:r>
            <a:endParaRPr lang="en-US" sz="2400" dirty="0"/>
          </a:p>
          <a:p>
            <a:r>
              <a:rPr lang="en-US" sz="2400" dirty="0"/>
              <a:t> </a:t>
            </a:r>
            <a:r>
              <a:rPr lang="en-US" sz="2400" b="1" dirty="0"/>
              <a:t>♦ </a:t>
            </a:r>
            <a:r>
              <a:rPr lang="en-US" sz="2400" b="1" u="sng" dirty="0"/>
              <a:t>Transfer Amount:</a:t>
            </a:r>
            <a:r>
              <a:rPr lang="en-US" sz="2400" dirty="0"/>
              <a:t> U</a:t>
            </a:r>
            <a:r>
              <a:rPr lang="en-US" sz="2400" dirty="0" smtClean="0"/>
              <a:t>ser </a:t>
            </a:r>
            <a:r>
              <a:rPr lang="en-US" sz="2400" dirty="0"/>
              <a:t>can transfer money from his account to other accounts of same bank or </a:t>
            </a:r>
            <a:r>
              <a:rPr lang="en-US" sz="2400"/>
              <a:t>other </a:t>
            </a:r>
            <a:r>
              <a:rPr lang="en-US" sz="2400" smtClean="0"/>
              <a:t>banks.</a:t>
            </a:r>
            <a:endParaRPr lang="en-US" sz="2400" b="1" dirty="0">
              <a:latin typeface="+mj-lt"/>
              <a:ea typeface="+mj-ea"/>
              <a:cs typeface="+mj-cs"/>
            </a:endParaRPr>
          </a:p>
        </p:txBody>
      </p:sp>
    </p:spTree>
    <p:extLst>
      <p:ext uri="{BB962C8B-B14F-4D97-AF65-F5344CB8AC3E}">
        <p14:creationId xmlns:p14="http://schemas.microsoft.com/office/powerpoint/2010/main" val="422327345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9946" y="1483027"/>
            <a:ext cx="9404723" cy="706381"/>
          </a:xfrm>
        </p:spPr>
        <p:txBody>
          <a:bodyPr/>
          <a:lstStyle/>
          <a:p>
            <a:pPr defTabSz="914400"/>
            <a:r>
              <a:rPr lang="en-US" sz="3200" b="1" dirty="0">
                <a:solidFill>
                  <a:schemeClr val="tx1"/>
                </a:solidFill>
              </a:rPr>
              <a:t>LOCATION MODULE</a:t>
            </a:r>
          </a:p>
        </p:txBody>
      </p:sp>
      <p:sp>
        <p:nvSpPr>
          <p:cNvPr id="3" name="TextBox 2"/>
          <p:cNvSpPr txBox="1"/>
          <p:nvPr/>
        </p:nvSpPr>
        <p:spPr>
          <a:xfrm>
            <a:off x="899947" y="2279561"/>
            <a:ext cx="8359960" cy="1569660"/>
          </a:xfrm>
          <a:prstGeom prst="rect">
            <a:avLst/>
          </a:prstGeom>
          <a:noFill/>
        </p:spPr>
        <p:txBody>
          <a:bodyPr wrap="square" rtlCol="0">
            <a:spAutoFit/>
          </a:bodyPr>
          <a:lstStyle/>
          <a:p>
            <a:r>
              <a:rPr lang="en-US" sz="2400" dirty="0"/>
              <a:t>In this module, customer can </a:t>
            </a:r>
            <a:r>
              <a:rPr lang="en-US" sz="2400" dirty="0" smtClean="0"/>
              <a:t>locate and can have the information about address, email and phone number of </a:t>
            </a:r>
            <a:r>
              <a:rPr lang="en-US" sz="2400" dirty="0"/>
              <a:t>any </a:t>
            </a:r>
            <a:r>
              <a:rPr lang="en-US" sz="2400" dirty="0" smtClean="0"/>
              <a:t>bank’s branch </a:t>
            </a:r>
            <a:r>
              <a:rPr lang="en-US" sz="2400" dirty="0"/>
              <a:t>or </a:t>
            </a:r>
            <a:r>
              <a:rPr lang="en-US" sz="2400" dirty="0" smtClean="0"/>
              <a:t>ATM </a:t>
            </a:r>
            <a:r>
              <a:rPr lang="en-US" sz="2400" dirty="0"/>
              <a:t>in any city or village across </a:t>
            </a:r>
            <a:r>
              <a:rPr lang="en-US" sz="2400" dirty="0" smtClean="0"/>
              <a:t>India using Google maps.</a:t>
            </a:r>
            <a:endParaRPr lang="en-US" sz="2400" dirty="0"/>
          </a:p>
        </p:txBody>
      </p:sp>
    </p:spTree>
    <p:extLst>
      <p:ext uri="{BB962C8B-B14F-4D97-AF65-F5344CB8AC3E}">
        <p14:creationId xmlns:p14="http://schemas.microsoft.com/office/powerpoint/2010/main" val="27067553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4900" y="465597"/>
            <a:ext cx="9404723" cy="1400530"/>
          </a:xfrm>
        </p:spPr>
        <p:txBody>
          <a:bodyPr/>
          <a:lstStyle/>
          <a:p>
            <a:pPr algn="ctr"/>
            <a:r>
              <a:rPr lang="en-US" sz="4400" dirty="0">
                <a:latin typeface="Algerian" panose="04020705040A02060702" pitchFamily="82" charset="0"/>
              </a:rPr>
              <a:t>SOFTWARE </a:t>
            </a:r>
            <a:r>
              <a:rPr lang="en-US" sz="4400" dirty="0" err="1" smtClean="0">
                <a:latin typeface="Algerian" panose="04020705040A02060702" pitchFamily="82" charset="0"/>
              </a:rPr>
              <a:t>REQuIREMENTS</a:t>
            </a:r>
            <a:r>
              <a:rPr lang="en-US" sz="4400" dirty="0" smtClean="0">
                <a:latin typeface="Algerian" panose="04020705040A02060702" pitchFamily="82" charset="0"/>
              </a:rPr>
              <a:t> </a:t>
            </a:r>
            <a:r>
              <a:rPr lang="en-US" sz="4400" dirty="0">
                <a:latin typeface="Algerian" panose="04020705040A02060702" pitchFamily="82" charset="0"/>
              </a:rPr>
              <a:t/>
            </a:r>
            <a:br>
              <a:rPr lang="en-US" sz="4400" dirty="0">
                <a:latin typeface="Algerian" panose="04020705040A02060702" pitchFamily="82" charset="0"/>
              </a:rPr>
            </a:br>
            <a:r>
              <a:rPr lang="en-US" sz="4400" dirty="0">
                <a:latin typeface="Algerian" panose="04020705040A02060702" pitchFamily="82" charset="0"/>
              </a:rPr>
              <a:t>&amp; SPECIFICATION</a:t>
            </a:r>
            <a:endParaRPr lang="en-US" sz="4400" dirty="0">
              <a:latin typeface="Algerian" panose="04020705040A02060702" pitchFamily="82" charset="0"/>
            </a:endParaRPr>
          </a:p>
        </p:txBody>
      </p:sp>
      <p:sp>
        <p:nvSpPr>
          <p:cNvPr id="3" name="Content Placeholder 2"/>
          <p:cNvSpPr>
            <a:spLocks noGrp="1"/>
          </p:cNvSpPr>
          <p:nvPr>
            <p:ph idx="1"/>
          </p:nvPr>
        </p:nvSpPr>
        <p:spPr/>
        <p:txBody>
          <a:bodyPr/>
          <a:lstStyle/>
          <a:p>
            <a:pPr marL="0" indent="0" defTabSz="914400">
              <a:buNone/>
            </a:pPr>
            <a:r>
              <a:rPr lang="en-US" sz="2800" b="1" dirty="0" smtClean="0"/>
              <a:t>SOFTWARE REQUIRED</a:t>
            </a:r>
            <a:endParaRPr lang="en-US" sz="2800" b="1" dirty="0"/>
          </a:p>
          <a:p>
            <a:pPr marL="0" indent="0">
              <a:buNone/>
            </a:pPr>
            <a:r>
              <a:rPr lang="en-US" sz="2400" dirty="0"/>
              <a:t>The project is implemented in </a:t>
            </a:r>
            <a:r>
              <a:rPr lang="en-US" sz="2400" dirty="0" smtClean="0"/>
              <a:t>J2EE as </a:t>
            </a:r>
            <a:r>
              <a:rPr lang="en-US" sz="2400" dirty="0"/>
              <a:t>it provides the implementation of Socket and Server Socket classes that are used to connect distinct applications, hence the software’s required in the creation and execution of the project </a:t>
            </a:r>
            <a:r>
              <a:rPr lang="en-US" sz="2400" dirty="0" smtClean="0"/>
              <a:t>are </a:t>
            </a:r>
            <a:r>
              <a:rPr lang="en-US" sz="2400" dirty="0"/>
              <a:t>Eclipse .As we know JAVA is a platform independent language so this software runs with JRE environment on any desired platform i.e. Linux , windows 9x, XP, 2000, 7,8,10 or any operating </a:t>
            </a:r>
            <a:r>
              <a:rPr lang="en-US" sz="2400" dirty="0" smtClean="0"/>
              <a:t>system.</a:t>
            </a:r>
            <a:endParaRPr lang="en-US" sz="2400" dirty="0"/>
          </a:p>
        </p:txBody>
      </p:sp>
    </p:spTree>
    <p:extLst>
      <p:ext uri="{BB962C8B-B14F-4D97-AF65-F5344CB8AC3E}">
        <p14:creationId xmlns:p14="http://schemas.microsoft.com/office/powerpoint/2010/main" val="24999920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32407" y="904132"/>
            <a:ext cx="9157813" cy="5539978"/>
          </a:xfrm>
          <a:prstGeom prst="rect">
            <a:avLst/>
          </a:prstGeom>
          <a:noFill/>
        </p:spPr>
        <p:txBody>
          <a:bodyPr wrap="square" rtlCol="0">
            <a:spAutoFit/>
          </a:bodyPr>
          <a:lstStyle/>
          <a:p>
            <a:r>
              <a:rPr lang="en-US" sz="2800" b="1" dirty="0">
                <a:latin typeface="+mj-lt"/>
                <a:ea typeface="+mj-ea"/>
                <a:cs typeface="+mj-cs"/>
              </a:rPr>
              <a:t>HARDWARE REQUIRED</a:t>
            </a:r>
            <a:r>
              <a:rPr lang="en-US" sz="2000" b="1" dirty="0" smtClean="0">
                <a:solidFill>
                  <a:schemeClr val="tx1"/>
                </a:solidFill>
              </a:rPr>
              <a:t/>
            </a:r>
            <a:br>
              <a:rPr lang="en-US" sz="2000" b="1" dirty="0" smtClean="0">
                <a:solidFill>
                  <a:schemeClr val="tx1"/>
                </a:solidFill>
              </a:rPr>
            </a:br>
            <a:endParaRPr lang="en-US" sz="2000" b="1" dirty="0" smtClean="0">
              <a:solidFill>
                <a:schemeClr val="tx1"/>
              </a:solidFill>
            </a:endParaRPr>
          </a:p>
          <a:p>
            <a:r>
              <a:rPr lang="en-US" sz="2400" dirty="0" smtClean="0"/>
              <a:t>Any System with Pentium P2 or above processor, 512MB RAM, 1GB Hard Disk, a LAN Card. Its network based software so computers connected with any kind of mode (wireless, LAN connected </a:t>
            </a:r>
            <a:r>
              <a:rPr lang="en-US" sz="2400" dirty="0" err="1" smtClean="0"/>
              <a:t>etc</a:t>
            </a:r>
            <a:r>
              <a:rPr lang="en-US" sz="2400" dirty="0" smtClean="0"/>
              <a:t>) will suit its requirements. It can also be run on a single machine for its demo use.</a:t>
            </a:r>
            <a:r>
              <a:rPr lang="en-US" dirty="0" smtClean="0"/>
              <a:t/>
            </a:r>
            <a:br>
              <a:rPr lang="en-US" dirty="0" smtClean="0"/>
            </a:br>
            <a:r>
              <a:rPr lang="en-US" sz="2000" dirty="0" smtClean="0"/>
              <a:t/>
            </a:r>
            <a:br>
              <a:rPr lang="en-US" sz="2000" dirty="0" smtClean="0"/>
            </a:br>
            <a:r>
              <a:rPr lang="en-US" sz="2800" b="1" dirty="0">
                <a:latin typeface="+mj-lt"/>
                <a:ea typeface="+mj-ea"/>
                <a:cs typeface="+mj-cs"/>
              </a:rPr>
              <a:t>TECHNOLOGIES USED</a:t>
            </a:r>
            <a:r>
              <a:rPr lang="en-US" sz="2000" b="1" dirty="0" smtClean="0">
                <a:solidFill>
                  <a:schemeClr val="tx1"/>
                </a:solidFill>
              </a:rPr>
              <a:t/>
            </a:r>
            <a:br>
              <a:rPr lang="en-US" sz="2000" b="1" dirty="0" smtClean="0">
                <a:solidFill>
                  <a:schemeClr val="tx1"/>
                </a:solidFill>
              </a:rPr>
            </a:br>
            <a:r>
              <a:rPr lang="en-US" sz="2400" dirty="0" smtClean="0"/>
              <a:t/>
            </a:r>
            <a:br>
              <a:rPr lang="en-US" sz="2400" dirty="0" smtClean="0"/>
            </a:br>
            <a:r>
              <a:rPr lang="en-US" sz="2400" b="1" dirty="0" smtClean="0"/>
              <a:t>IDE:  </a:t>
            </a:r>
            <a:r>
              <a:rPr lang="en-US" sz="2400" dirty="0" smtClean="0"/>
              <a:t>Eclipse Juno</a:t>
            </a:r>
            <a:br>
              <a:rPr lang="en-US" sz="2400" dirty="0" smtClean="0"/>
            </a:br>
            <a:r>
              <a:rPr lang="en-US" sz="2400" b="1" dirty="0" smtClean="0"/>
              <a:t>Front End:</a:t>
            </a:r>
            <a:r>
              <a:rPr lang="en-US" sz="2400" dirty="0" smtClean="0"/>
              <a:t>  JSP, JDBC, </a:t>
            </a:r>
            <a:r>
              <a:rPr lang="en-US" sz="2400" dirty="0" err="1" smtClean="0"/>
              <a:t>Javascript</a:t>
            </a:r>
            <a:r>
              <a:rPr lang="en-US" sz="2400" dirty="0" smtClean="0"/>
              <a:t/>
            </a:r>
            <a:br>
              <a:rPr lang="en-US" sz="2400" dirty="0" smtClean="0"/>
            </a:br>
            <a:r>
              <a:rPr lang="en-US" sz="2400" b="1" dirty="0" smtClean="0"/>
              <a:t>Programming Language: </a:t>
            </a:r>
            <a:r>
              <a:rPr lang="en-US" sz="2400" dirty="0" smtClean="0"/>
              <a:t>JAVA</a:t>
            </a:r>
            <a:br>
              <a:rPr lang="en-US" sz="2400" dirty="0" smtClean="0"/>
            </a:br>
            <a:r>
              <a:rPr lang="en-US" sz="2400" b="1" dirty="0" smtClean="0"/>
              <a:t>Back End: </a:t>
            </a:r>
            <a:r>
              <a:rPr lang="en-US" sz="2400" dirty="0" smtClean="0"/>
              <a:t>IBM </a:t>
            </a:r>
            <a:r>
              <a:rPr lang="en-US" sz="2400" dirty="0" err="1" smtClean="0"/>
              <a:t>Bluemix</a:t>
            </a:r>
            <a:r>
              <a:rPr lang="en-US" sz="2400" dirty="0" smtClean="0"/>
              <a:t> (</a:t>
            </a:r>
            <a:r>
              <a:rPr lang="en-US" sz="2400" dirty="0" err="1" smtClean="0"/>
              <a:t>DBDash</a:t>
            </a:r>
            <a:r>
              <a:rPr lang="en-US" sz="2400" dirty="0" smtClean="0"/>
              <a:t>)</a:t>
            </a:r>
            <a:r>
              <a:rPr lang="en-US" sz="2000" dirty="0" smtClean="0"/>
              <a:t/>
            </a:r>
            <a:br>
              <a:rPr lang="en-US" sz="2000" dirty="0" smtClean="0"/>
            </a:br>
            <a:endParaRPr lang="en-US" dirty="0"/>
          </a:p>
        </p:txBody>
      </p:sp>
    </p:spTree>
    <p:extLst>
      <p:ext uri="{BB962C8B-B14F-4D97-AF65-F5344CB8AC3E}">
        <p14:creationId xmlns:p14="http://schemas.microsoft.com/office/powerpoint/2010/main" val="15161181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3312" y="375445"/>
            <a:ext cx="9404723" cy="1400530"/>
          </a:xfrm>
        </p:spPr>
        <p:txBody>
          <a:bodyPr/>
          <a:lstStyle/>
          <a:p>
            <a:pPr algn="ctr"/>
            <a:r>
              <a:rPr lang="en-US" sz="4400" dirty="0" smtClean="0">
                <a:latin typeface="Algerian" panose="04020705040A02060702" pitchFamily="82" charset="0"/>
              </a:rPr>
              <a:t>ENTITY RELATIONSHIP DIAGRAM</a:t>
            </a:r>
            <a:br>
              <a:rPr lang="en-US" sz="4400" dirty="0" smtClean="0">
                <a:latin typeface="Algerian" panose="04020705040A02060702" pitchFamily="82" charset="0"/>
              </a:rPr>
            </a:br>
            <a:endParaRPr lang="en-US" sz="4400" dirty="0">
              <a:latin typeface="Algerian" panose="04020705040A02060702" pitchFamily="82" charset="0"/>
            </a:endParaRP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98457" y="1660066"/>
            <a:ext cx="6297768" cy="4773702"/>
          </a:xfrm>
        </p:spPr>
      </p:pic>
      <p:sp>
        <p:nvSpPr>
          <p:cNvPr id="7" name="TextBox 6"/>
          <p:cNvSpPr txBox="1"/>
          <p:nvPr/>
        </p:nvSpPr>
        <p:spPr>
          <a:xfrm>
            <a:off x="1455049" y="1660066"/>
            <a:ext cx="850004" cy="523220"/>
          </a:xfrm>
          <a:prstGeom prst="rect">
            <a:avLst/>
          </a:prstGeom>
          <a:noFill/>
        </p:spPr>
        <p:txBody>
          <a:bodyPr wrap="square" rtlCol="0">
            <a:spAutoFit/>
          </a:bodyPr>
          <a:lstStyle/>
          <a:p>
            <a:r>
              <a:rPr lang="en-US" sz="2800" b="1" dirty="0" smtClean="0"/>
              <a:t>(1)</a:t>
            </a:r>
            <a:endParaRPr lang="en-US" sz="2800" b="1" dirty="0"/>
          </a:p>
        </p:txBody>
      </p:sp>
    </p:spTree>
    <p:extLst>
      <p:ext uri="{BB962C8B-B14F-4D97-AF65-F5344CB8AC3E}">
        <p14:creationId xmlns:p14="http://schemas.microsoft.com/office/powerpoint/2010/main" val="3104033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docProps/app.xml><?xml version="1.0" encoding="utf-8"?>
<Properties xmlns="http://schemas.openxmlformats.org/officeDocument/2006/extended-properties" xmlns:vt="http://schemas.openxmlformats.org/officeDocument/2006/docPropsVTypes">
  <Template>Ion</Template>
  <TotalTime>145</TotalTime>
  <Words>416</Words>
  <Application>Microsoft Office PowerPoint</Application>
  <PresentationFormat>Widescreen</PresentationFormat>
  <Paragraphs>60</Paragraphs>
  <Slides>23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Algerian</vt:lpstr>
      <vt:lpstr>Arial</vt:lpstr>
      <vt:lpstr>Century Gothic</vt:lpstr>
      <vt:lpstr>Cooper Black</vt:lpstr>
      <vt:lpstr>Wingdings</vt:lpstr>
      <vt:lpstr>Wingdings 3</vt:lpstr>
      <vt:lpstr>Ion</vt:lpstr>
      <vt:lpstr>A  presentation  on  Multi Banking System</vt:lpstr>
      <vt:lpstr>CONTENTS</vt:lpstr>
      <vt:lpstr>INTRODUCTION</vt:lpstr>
      <vt:lpstr>PURPOSE The Multi Banking suite provides a global accounting foundation that provides all user with electronic banking facilities of multiple retail and corporate sector banks using single portal. It allows client to carry out their day to day banking transactions.  SCOPE The objective of this application is to provide the Customers of various Banks to access their account and  do transactions using this website.  They need not to interact with various applications or web sites of each bank.  </vt:lpstr>
      <vt:lpstr>FUNCTIONAL COMPONENTS  </vt:lpstr>
      <vt:lpstr>LOCATION MODULE</vt:lpstr>
      <vt:lpstr>SOFTWARE REQuIREMENTS  &amp; SPECIFICATION</vt:lpstr>
      <vt:lpstr>PowerPoint Presentation</vt:lpstr>
      <vt:lpstr>ENTITY RELATIONSHIP DIAGRAM </vt:lpstr>
      <vt:lpstr>PowerPoint Presentation</vt:lpstr>
      <vt:lpstr>PowerPoint Presentation</vt:lpstr>
      <vt:lpstr>OUTPUT SCREENS</vt:lpstr>
      <vt:lpstr>           GOVERNMENT BANKS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presentation  on  Multi Banking System</dc:title>
  <dc:creator>Rajat Jain</dc:creator>
  <cp:lastModifiedBy>Rajat Jain</cp:lastModifiedBy>
  <cp:revision>29</cp:revision>
  <dcterms:created xsi:type="dcterms:W3CDTF">2016-03-03T16:43:05Z</dcterms:created>
  <dcterms:modified xsi:type="dcterms:W3CDTF">2016-03-03T19:08:53Z</dcterms:modified>
</cp:coreProperties>
</file>

<file path=docProps/thumbnail.jpeg>
</file>